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lexandria Bold" charset="1" panose="00000000000000000000"/>
      <p:regular r:id="rId19"/>
    </p:embeddedFont>
    <p:embeddedFont>
      <p:font typeface="Garet" charset="1" panose="00000000000000000000"/>
      <p:regular r:id="rId20"/>
    </p:embeddedFont>
    <p:embeddedFont>
      <p:font typeface="Garet Bold" charset="1" panose="00000000000000000000"/>
      <p:regular r:id="rId21"/>
    </p:embeddedFont>
    <p:embeddedFont>
      <p:font typeface="Alexandria" charset="1" panose="00000000000000000000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5400000">
            <a:off x="13890343" y="5516388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212327">
            <a:off x="-1633813" y="4706943"/>
            <a:ext cx="7684967" cy="7684967"/>
          </a:xfrm>
          <a:custGeom>
            <a:avLst/>
            <a:gdLst/>
            <a:ahLst/>
            <a:cxnLst/>
            <a:rect r="r" b="b" t="t" l="l"/>
            <a:pathLst>
              <a:path h="7684967" w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-2020970" y="4706943"/>
            <a:ext cx="7684967" cy="7684967"/>
          </a:xfrm>
          <a:custGeom>
            <a:avLst/>
            <a:gdLst/>
            <a:ahLst/>
            <a:cxnLst/>
            <a:rect r="r" b="b" t="t" l="l"/>
            <a:pathLst>
              <a:path h="7684967" w="7684967">
                <a:moveTo>
                  <a:pt x="7684968" y="0"/>
                </a:moveTo>
                <a:lnTo>
                  <a:pt x="0" y="0"/>
                </a:lnTo>
                <a:lnTo>
                  <a:pt x="0" y="7684968"/>
                </a:lnTo>
                <a:lnTo>
                  <a:pt x="7684968" y="7684968"/>
                </a:lnTo>
                <a:lnTo>
                  <a:pt x="7684968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176744">
            <a:off x="12281842" y="-3234705"/>
            <a:ext cx="6992792" cy="6992792"/>
          </a:xfrm>
          <a:custGeom>
            <a:avLst/>
            <a:gdLst/>
            <a:ahLst/>
            <a:cxnLst/>
            <a:rect r="r" b="b" t="t" l="l"/>
            <a:pathLst>
              <a:path h="6992792" w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2348517" y="-3496396"/>
            <a:ext cx="6992792" cy="6992792"/>
          </a:xfrm>
          <a:custGeom>
            <a:avLst/>
            <a:gdLst/>
            <a:ahLst/>
            <a:cxnLst/>
            <a:rect r="r" b="b" t="t" l="l"/>
            <a:pathLst>
              <a:path h="6992792" w="6992792">
                <a:moveTo>
                  <a:pt x="0" y="6992792"/>
                </a:moveTo>
                <a:lnTo>
                  <a:pt x="6992792" y="6992792"/>
                </a:lnTo>
                <a:lnTo>
                  <a:pt x="6992792" y="0"/>
                </a:lnTo>
                <a:lnTo>
                  <a:pt x="0" y="0"/>
                </a:lnTo>
                <a:lnTo>
                  <a:pt x="0" y="699279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68325" y="2954499"/>
            <a:ext cx="12951349" cy="1974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b="true" sz="11505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STUDYBUZZ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062982" y="5143500"/>
            <a:ext cx="10162036" cy="705137"/>
            <a:chOff x="0" y="0"/>
            <a:chExt cx="13549382" cy="94018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1331166" y="0"/>
              <a:ext cx="10758696" cy="940183"/>
              <a:chOff x="0" y="0"/>
              <a:chExt cx="2125175" cy="185715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2125175" cy="185715"/>
              </a:xfrm>
              <a:custGeom>
                <a:avLst/>
                <a:gdLst/>
                <a:ahLst/>
                <a:cxnLst/>
                <a:rect r="r" b="b" t="t" l="l"/>
                <a:pathLst>
                  <a:path h="185715" w="2125175">
                    <a:moveTo>
                      <a:pt x="54689" y="0"/>
                    </a:moveTo>
                    <a:lnTo>
                      <a:pt x="2070485" y="0"/>
                    </a:lnTo>
                    <a:cubicBezTo>
                      <a:pt x="2100689" y="0"/>
                      <a:pt x="2125175" y="24485"/>
                      <a:pt x="2125175" y="54689"/>
                    </a:cubicBezTo>
                    <a:lnTo>
                      <a:pt x="2125175" y="131026"/>
                    </a:lnTo>
                    <a:cubicBezTo>
                      <a:pt x="2125175" y="161230"/>
                      <a:pt x="2100689" y="185715"/>
                      <a:pt x="2070485" y="185715"/>
                    </a:cubicBezTo>
                    <a:lnTo>
                      <a:pt x="54689" y="185715"/>
                    </a:lnTo>
                    <a:cubicBezTo>
                      <a:pt x="24485" y="185715"/>
                      <a:pt x="0" y="161230"/>
                      <a:pt x="0" y="131026"/>
                    </a:cubicBezTo>
                    <a:lnTo>
                      <a:pt x="0" y="54689"/>
                    </a:lnTo>
                    <a:cubicBezTo>
                      <a:pt x="0" y="24485"/>
                      <a:pt x="24485" y="0"/>
                      <a:pt x="54689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 w="38100" cap="rnd">
                <a:solidFill>
                  <a:srgbClr val="545454"/>
                </a:solidFill>
                <a:prstDash val="solid"/>
                <a:round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2125175" cy="22381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97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0" y="-95250"/>
              <a:ext cx="13549382" cy="9979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56"/>
                </a:lnSpc>
                <a:spcBef>
                  <a:spcPct val="0"/>
                </a:spcBef>
              </a:pPr>
              <a:r>
                <a:rPr lang="en-US" sz="4468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Stay Awake, Stay Sharp!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21514" y="7632209"/>
            <a:ext cx="14333760" cy="21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96"/>
              </a:lnSpc>
            </a:pP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 ROOPAKJEET KAUR</a:t>
            </a:r>
          </a:p>
          <a:p>
            <a:pPr algn="ctr">
              <a:lnSpc>
                <a:spcPts val="4296"/>
              </a:lnSpc>
            </a:pP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102497013</a:t>
            </a:r>
          </a:p>
          <a:p>
            <a:pPr algn="ctr">
              <a:lnSpc>
                <a:spcPts val="4296"/>
              </a:lnSpc>
              <a:spcBef>
                <a:spcPct val="0"/>
              </a:spcBef>
            </a:pP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COPC (4</a:t>
            </a: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th</a:t>
            </a: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 Sem)</a:t>
            </a:r>
          </a:p>
          <a:p>
            <a:pPr algn="ctr">
              <a:lnSpc>
                <a:spcPts val="4296"/>
              </a:lnSpc>
              <a:spcBef>
                <a:spcPct val="0"/>
              </a:spcBef>
            </a:pPr>
            <a:r>
              <a:rPr lang="en-US" sz="3068">
                <a:solidFill>
                  <a:srgbClr val="3F3D3E"/>
                </a:solidFill>
                <a:latin typeface="Garet"/>
                <a:ea typeface="Garet"/>
                <a:cs typeface="Garet"/>
                <a:sym typeface="Garet"/>
              </a:rPr>
              <a:t>Thapar Institue of Engineering &amp; Technology, Patiala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7613" y="-784229"/>
            <a:ext cx="19043443" cy="13396793"/>
            <a:chOff x="0" y="0"/>
            <a:chExt cx="25391257" cy="17862391"/>
          </a:xfrm>
        </p:grpSpPr>
        <p:sp>
          <p:nvSpPr>
            <p:cNvPr name="Freeform 3" id="3"/>
            <p:cNvSpPr/>
            <p:nvPr/>
          </p:nvSpPr>
          <p:spPr>
            <a:xfrm flipH="false" flipV="false" rot="5400000">
              <a:off x="1278588" y="-1278588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574333">
              <a:off x="1278588" y="8377513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5" id="5"/>
            <p:cNvSpPr/>
            <p:nvPr/>
          </p:nvSpPr>
          <p:spPr>
            <a:xfrm>
              <a:off x="8132037" y="13664545"/>
              <a:ext cx="15563788" cy="0"/>
            </a:xfrm>
            <a:prstGeom prst="line">
              <a:avLst/>
            </a:prstGeom>
            <a:ln cap="flat" w="127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23695825" y="13100350"/>
              <a:ext cx="1695432" cy="1042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1"/>
                </a:lnSpc>
                <a:spcBef>
                  <a:spcPct val="0"/>
                </a:spcBef>
              </a:pPr>
              <a:r>
                <a:rPr lang="en-US" b="true" sz="4743">
                  <a:solidFill>
                    <a:srgbClr val="545454"/>
                  </a:solidFill>
                  <a:latin typeface="Garet Bold"/>
                  <a:ea typeface="Garet Bold"/>
                  <a:cs typeface="Garet Bold"/>
                  <a:sym typeface="Garet Bold"/>
                </a:rPr>
                <a:t>09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1826014" y="2744381"/>
            <a:ext cx="4832053" cy="2721956"/>
          </a:xfrm>
          <a:custGeom>
            <a:avLst/>
            <a:gdLst/>
            <a:ahLst/>
            <a:cxnLst/>
            <a:rect r="r" b="b" t="t" l="l"/>
            <a:pathLst>
              <a:path h="2721956" w="4832053">
                <a:moveTo>
                  <a:pt x="0" y="0"/>
                </a:moveTo>
                <a:lnTo>
                  <a:pt x="4832054" y="0"/>
                </a:lnTo>
                <a:lnTo>
                  <a:pt x="4832054" y="2721956"/>
                </a:lnTo>
                <a:lnTo>
                  <a:pt x="0" y="27219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72" t="0" r="-1572" b="-4076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26014" y="5914168"/>
            <a:ext cx="4832053" cy="2718030"/>
          </a:xfrm>
          <a:custGeom>
            <a:avLst/>
            <a:gdLst/>
            <a:ahLst/>
            <a:cxnLst/>
            <a:rect r="r" b="b" t="t" l="l"/>
            <a:pathLst>
              <a:path h="2718030" w="4832053">
                <a:moveTo>
                  <a:pt x="0" y="0"/>
                </a:moveTo>
                <a:lnTo>
                  <a:pt x="4832054" y="0"/>
                </a:lnTo>
                <a:lnTo>
                  <a:pt x="4832054" y="2718030"/>
                </a:lnTo>
                <a:lnTo>
                  <a:pt x="0" y="27180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541415" y="876300"/>
            <a:ext cx="9205169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59728" y="2677706"/>
            <a:ext cx="9116847" cy="658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Stu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dent Study Assistant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Helps students stay alert during                 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long or late-night study sessions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Driver Drowsiness Monitor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Can be adapted for drivers to prevent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dozing off behind the wheel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Workplace Productivity Tool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Useful for employees in focus-critical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jobs (e.g., surveillance, coding, 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data entry)</a:t>
            </a:r>
          </a:p>
          <a:p>
            <a:pPr algn="just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7613" y="-784229"/>
            <a:ext cx="19043443" cy="13396793"/>
            <a:chOff x="0" y="0"/>
            <a:chExt cx="25391257" cy="17862391"/>
          </a:xfrm>
        </p:grpSpPr>
        <p:sp>
          <p:nvSpPr>
            <p:cNvPr name="Freeform 3" id="3"/>
            <p:cNvSpPr/>
            <p:nvPr/>
          </p:nvSpPr>
          <p:spPr>
            <a:xfrm flipH="false" flipV="false" rot="5400000">
              <a:off x="1278588" y="-1278588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574333">
              <a:off x="1278588" y="8377513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5" id="5"/>
            <p:cNvSpPr/>
            <p:nvPr/>
          </p:nvSpPr>
          <p:spPr>
            <a:xfrm>
              <a:off x="8132037" y="13664545"/>
              <a:ext cx="15563788" cy="0"/>
            </a:xfrm>
            <a:prstGeom prst="line">
              <a:avLst/>
            </a:prstGeom>
            <a:ln cap="flat" w="127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23695825" y="13100350"/>
              <a:ext cx="1695432" cy="1042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1"/>
                </a:lnSpc>
                <a:spcBef>
                  <a:spcPct val="0"/>
                </a:spcBef>
              </a:pPr>
              <a:r>
                <a:rPr lang="en-US" b="true" sz="4743">
                  <a:solidFill>
                    <a:srgbClr val="545454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10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3034258" y="6320327"/>
            <a:ext cx="4011687" cy="1384032"/>
          </a:xfrm>
          <a:custGeom>
            <a:avLst/>
            <a:gdLst/>
            <a:ahLst/>
            <a:cxnLst/>
            <a:rect r="r" b="b" t="t" l="l"/>
            <a:pathLst>
              <a:path h="1384032" w="4011687">
                <a:moveTo>
                  <a:pt x="0" y="0"/>
                </a:moveTo>
                <a:lnTo>
                  <a:pt x="4011687" y="0"/>
                </a:lnTo>
                <a:lnTo>
                  <a:pt x="4011687" y="1384033"/>
                </a:lnTo>
                <a:lnTo>
                  <a:pt x="0" y="13840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74076" y="4563431"/>
            <a:ext cx="1732052" cy="1732052"/>
          </a:xfrm>
          <a:custGeom>
            <a:avLst/>
            <a:gdLst/>
            <a:ahLst/>
            <a:cxnLst/>
            <a:rect r="r" b="b" t="t" l="l"/>
            <a:pathLst>
              <a:path h="1732052" w="1732052">
                <a:moveTo>
                  <a:pt x="0" y="0"/>
                </a:moveTo>
                <a:lnTo>
                  <a:pt x="1732052" y="0"/>
                </a:lnTo>
                <a:lnTo>
                  <a:pt x="1732052" y="1732052"/>
                </a:lnTo>
                <a:lnTo>
                  <a:pt x="0" y="17320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246185" y="4496756"/>
            <a:ext cx="9832987" cy="3580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ession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logging and alert history tracking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Adaptive thresholds based on user calibration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Integration with platforms like Chrome, Zoom, or online learning apps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4541415" y="1139165"/>
            <a:ext cx="9205169" cy="284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FUTURE ENHANCEMENTS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57613" y="-784229"/>
            <a:ext cx="19043443" cy="13396793"/>
            <a:chOff x="0" y="0"/>
            <a:chExt cx="25391257" cy="17862391"/>
          </a:xfrm>
        </p:grpSpPr>
        <p:sp>
          <p:nvSpPr>
            <p:cNvPr name="Freeform 3" id="3"/>
            <p:cNvSpPr/>
            <p:nvPr/>
          </p:nvSpPr>
          <p:spPr>
            <a:xfrm flipH="false" flipV="false" rot="5400000">
              <a:off x="1278588" y="-1278588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574333">
              <a:off x="1278588" y="8377513"/>
              <a:ext cx="6453827" cy="9011004"/>
            </a:xfrm>
            <a:custGeom>
              <a:avLst/>
              <a:gdLst/>
              <a:ahLst/>
              <a:cxnLst/>
              <a:rect r="r" b="b" t="t" l="l"/>
              <a:pathLst>
                <a:path h="9011004" w="6453827">
                  <a:moveTo>
                    <a:pt x="0" y="0"/>
                  </a:moveTo>
                  <a:lnTo>
                    <a:pt x="6453828" y="0"/>
                  </a:lnTo>
                  <a:lnTo>
                    <a:pt x="6453828" y="9011004"/>
                  </a:lnTo>
                  <a:lnTo>
                    <a:pt x="0" y="9011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5" id="5"/>
            <p:cNvSpPr/>
            <p:nvPr/>
          </p:nvSpPr>
          <p:spPr>
            <a:xfrm>
              <a:off x="8132037" y="13664545"/>
              <a:ext cx="15563788" cy="0"/>
            </a:xfrm>
            <a:prstGeom prst="line">
              <a:avLst/>
            </a:prstGeom>
            <a:ln cap="flat" w="12700">
              <a:solidFill>
                <a:srgbClr val="54545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23695825" y="13100350"/>
              <a:ext cx="1695432" cy="1042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1"/>
                </a:lnSpc>
                <a:spcBef>
                  <a:spcPct val="0"/>
                </a:spcBef>
              </a:pPr>
              <a:r>
                <a:rPr lang="en-US" b="true" sz="4743">
                  <a:solidFill>
                    <a:srgbClr val="545454"/>
                  </a:solidFill>
                  <a:latin typeface="Garet Bold"/>
                  <a:ea typeface="Garet Bold"/>
                  <a:cs typeface="Garet Bold"/>
                  <a:sym typeface="Garet Bold"/>
                </a:rPr>
                <a:t>11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541415" y="1756040"/>
            <a:ext cx="9205169" cy="139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61915" y="3855333"/>
            <a:ext cx="12641596" cy="4050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StudyBuzzR is a lightweight, real-time computer vision tool designed to improve student focus by detecting drowsiness and yawning.</a:t>
            </a:r>
          </a:p>
          <a:p>
            <a:pPr algn="just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It uses MediaPipe, OpenCV, and Text-to-Speech (pyttsx3) to deliver instant visual and voice feedback.</a:t>
            </a:r>
          </a:p>
          <a:p>
            <a:pPr algn="just" marL="705747" indent="-352873" lvl="1">
              <a:lnSpc>
                <a:spcPts val="4576"/>
              </a:lnSpc>
              <a:spcBef>
                <a:spcPct val="0"/>
              </a:spcBef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The system is fully offline, responsive, and easily extendable to real-world use cases.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68325" y="4041844"/>
            <a:ext cx="12951349" cy="1974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b="true" sz="11505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6214256" y="9019603"/>
            <a:ext cx="1271574" cy="80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12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71792" y="2488075"/>
            <a:ext cx="12944415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14522" y="4514989"/>
            <a:ext cx="11658956" cy="17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Students often study late into the night 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Drowsiness and yawning affect focus and learning 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No self-monitoring tools during study sessions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71685" y="4520988"/>
            <a:ext cx="11400286" cy="56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Detect drowsiness via eye closure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920198" y="2390606"/>
            <a:ext cx="11374018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PROJECT OBJECTIVE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16029" y="4357895"/>
            <a:ext cx="1204169" cy="862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sz="5049">
                <a:solidFill>
                  <a:srgbClr val="3F3D3E"/>
                </a:solidFill>
                <a:latin typeface="Alexandria"/>
                <a:ea typeface="Alexandria"/>
                <a:cs typeface="Alexandria"/>
                <a:sym typeface="Alexandria"/>
              </a:rPr>
              <a:t>1.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71685" y="5613848"/>
            <a:ext cx="11400286" cy="56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Detect yawning via mouth opening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16029" y="5450755"/>
            <a:ext cx="1204169" cy="862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sz="5049">
                <a:solidFill>
                  <a:srgbClr val="3F3D3E"/>
                </a:solidFill>
                <a:latin typeface="Alexandria"/>
                <a:ea typeface="Alexandria"/>
                <a:cs typeface="Alexandria"/>
                <a:sym typeface="Alexandria"/>
              </a:rPr>
              <a:t>2.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16029" y="6541661"/>
            <a:ext cx="1204169" cy="862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9"/>
              </a:lnSpc>
            </a:pPr>
            <a:r>
              <a:rPr lang="en-US" sz="5049">
                <a:solidFill>
                  <a:srgbClr val="3F3D3E"/>
                </a:solidFill>
                <a:latin typeface="Alexandria"/>
                <a:ea typeface="Alexandria"/>
                <a:cs typeface="Alexandria"/>
                <a:sym typeface="Alexandria"/>
              </a:rPr>
              <a:t>3.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71685" y="6704754"/>
            <a:ext cx="11400286" cy="56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Provide real-time voice alerts to improve focus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139815" y="894797"/>
            <a:ext cx="5889308" cy="7569722"/>
            <a:chOff x="0" y="0"/>
            <a:chExt cx="912408" cy="117274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12408" cy="1172748"/>
            </a:xfrm>
            <a:custGeom>
              <a:avLst/>
              <a:gdLst/>
              <a:ahLst/>
              <a:cxnLst/>
              <a:rect r="r" b="b" t="t" l="l"/>
              <a:pathLst>
                <a:path h="1172748" w="912408">
                  <a:moveTo>
                    <a:pt x="0" y="0"/>
                  </a:moveTo>
                  <a:lnTo>
                    <a:pt x="912408" y="0"/>
                  </a:lnTo>
                  <a:lnTo>
                    <a:pt x="912408" y="1172748"/>
                  </a:lnTo>
                  <a:lnTo>
                    <a:pt x="0" y="1172748"/>
                  </a:lnTo>
                  <a:close/>
                </a:path>
              </a:pathLst>
            </a:custGeom>
            <a:blipFill>
              <a:blip r:embed="rId4"/>
              <a:stretch>
                <a:fillRect l="-770" t="0" r="-77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705862" y="3832475"/>
            <a:ext cx="5901510" cy="4632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Python 3.7+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OpenCV for real-time video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MediaPipe FaceMesh for facial landmark detection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pyttsx3 for speech alerts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352497" y="742397"/>
            <a:ext cx="8608239" cy="284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TOOLS &amp; </a:t>
            </a:r>
          </a:p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TECHNOLOGIES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889416" y="2778030"/>
            <a:ext cx="8012699" cy="6480270"/>
          </a:xfrm>
          <a:custGeom>
            <a:avLst/>
            <a:gdLst/>
            <a:ahLst/>
            <a:cxnLst/>
            <a:rect r="r" b="b" t="t" l="l"/>
            <a:pathLst>
              <a:path h="6480270" w="8012699">
                <a:moveTo>
                  <a:pt x="0" y="0"/>
                </a:moveTo>
                <a:lnTo>
                  <a:pt x="8012699" y="0"/>
                </a:lnTo>
                <a:lnTo>
                  <a:pt x="8012699" y="6480270"/>
                </a:lnTo>
                <a:lnTo>
                  <a:pt x="0" y="64802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8264959" y="3304198"/>
            <a:ext cx="879041" cy="0"/>
          </a:xfrm>
          <a:prstGeom prst="line">
            <a:avLst/>
          </a:prstGeom>
          <a:ln cap="flat" w="66675">
            <a:solidFill>
              <a:srgbClr val="493014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7" id="7"/>
          <p:cNvSpPr/>
          <p:nvPr/>
        </p:nvSpPr>
        <p:spPr>
          <a:xfrm>
            <a:off x="8264959" y="8729348"/>
            <a:ext cx="879041" cy="0"/>
          </a:xfrm>
          <a:prstGeom prst="line">
            <a:avLst/>
          </a:prstGeom>
          <a:ln cap="flat" w="66675">
            <a:solidFill>
              <a:srgbClr val="493014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8" id="8"/>
          <p:cNvSpPr/>
          <p:nvPr/>
        </p:nvSpPr>
        <p:spPr>
          <a:xfrm>
            <a:off x="8854751" y="6051502"/>
            <a:ext cx="879041" cy="0"/>
          </a:xfrm>
          <a:prstGeom prst="line">
            <a:avLst/>
          </a:prstGeom>
          <a:ln cap="flat" w="66675">
            <a:solidFill>
              <a:srgbClr val="76624C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9" id="9"/>
          <p:cNvSpPr/>
          <p:nvPr/>
        </p:nvSpPr>
        <p:spPr>
          <a:xfrm>
            <a:off x="8595273" y="4650373"/>
            <a:ext cx="879041" cy="0"/>
          </a:xfrm>
          <a:prstGeom prst="line">
            <a:avLst/>
          </a:prstGeom>
          <a:ln cap="flat" w="66675">
            <a:solidFill>
              <a:srgbClr val="88967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0" id="10"/>
          <p:cNvSpPr/>
          <p:nvPr/>
        </p:nvSpPr>
        <p:spPr>
          <a:xfrm>
            <a:off x="8595273" y="7390425"/>
            <a:ext cx="879041" cy="0"/>
          </a:xfrm>
          <a:prstGeom prst="line">
            <a:avLst/>
          </a:prstGeom>
          <a:ln cap="flat" w="66675">
            <a:solidFill>
              <a:srgbClr val="88967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9232608" y="2866852"/>
            <a:ext cx="6435933" cy="949300"/>
          </a:xfrm>
          <a:custGeom>
            <a:avLst/>
            <a:gdLst/>
            <a:ahLst/>
            <a:cxnLst/>
            <a:rect r="r" b="b" t="t" l="l"/>
            <a:pathLst>
              <a:path h="949300" w="6435933">
                <a:moveTo>
                  <a:pt x="0" y="0"/>
                </a:moveTo>
                <a:lnTo>
                  <a:pt x="6435933" y="0"/>
                </a:lnTo>
                <a:lnTo>
                  <a:pt x="6435933" y="949300"/>
                </a:lnTo>
                <a:lnTo>
                  <a:pt x="0" y="9493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141438" y="876300"/>
            <a:ext cx="13184708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SYSTEM ARCHITECTURE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21514" y="5499028"/>
            <a:ext cx="1413419" cy="10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Work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flow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77477" y="2995881"/>
            <a:ext cx="2759646" cy="521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Webcam Input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349014" y="4166771"/>
            <a:ext cx="2868371" cy="976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MediaPipe</a:t>
            </a:r>
          </a:p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FaceMesh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20986" y="5501225"/>
            <a:ext cx="1949400" cy="976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EAR &amp; MAR</a:t>
            </a:r>
          </a:p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Calculation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95126" y="7057612"/>
            <a:ext cx="3133948" cy="521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Condition Check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192298" y="8179071"/>
            <a:ext cx="2730004" cy="976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Text-to-Speech </a:t>
            </a:r>
          </a:p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Alert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01936" y="3059711"/>
            <a:ext cx="6746406" cy="431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Captures live video frames of the user.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733792" y="4220136"/>
            <a:ext cx="6994729" cy="86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MediaPipe identifies 468 facial landmarks in real-time.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94324" y="5546310"/>
            <a:ext cx="7998296" cy="86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EAR (Eye Aspect Ratio) and MAR (Mouth Aspect Ratio) are calculated from key landmark points.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321215" y="6926851"/>
            <a:ext cx="8966785" cy="86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EAR &lt; 0.25 for 2+ seconds → Detected as drowsiness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MAR &gt; 0.03 → Detected as yawning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31128" y="8324302"/>
            <a:ext cx="5488021" cy="86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Triggers voice alerts using pyttsx3 (e.g., “Eyes closed! Wake up!”).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9474315" y="4148713"/>
            <a:ext cx="7254206" cy="1069995"/>
          </a:xfrm>
          <a:custGeom>
            <a:avLst/>
            <a:gdLst/>
            <a:ahLst/>
            <a:cxnLst/>
            <a:rect r="r" b="b" t="t" l="l"/>
            <a:pathLst>
              <a:path h="1069995" w="7254206">
                <a:moveTo>
                  <a:pt x="0" y="0"/>
                </a:moveTo>
                <a:lnTo>
                  <a:pt x="7254206" y="0"/>
                </a:lnTo>
                <a:lnTo>
                  <a:pt x="7254206" y="1069995"/>
                </a:lnTo>
                <a:lnTo>
                  <a:pt x="0" y="106999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9733792" y="5479790"/>
            <a:ext cx="7752038" cy="1143426"/>
          </a:xfrm>
          <a:custGeom>
            <a:avLst/>
            <a:gdLst/>
            <a:ahLst/>
            <a:cxnLst/>
            <a:rect r="r" b="b" t="t" l="l"/>
            <a:pathLst>
              <a:path h="1143426" w="7752038">
                <a:moveTo>
                  <a:pt x="0" y="0"/>
                </a:moveTo>
                <a:lnTo>
                  <a:pt x="7752038" y="0"/>
                </a:lnTo>
                <a:lnTo>
                  <a:pt x="7752038" y="1143425"/>
                </a:lnTo>
                <a:lnTo>
                  <a:pt x="0" y="11434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9425990" y="6693306"/>
            <a:ext cx="8862010" cy="1307146"/>
          </a:xfrm>
          <a:custGeom>
            <a:avLst/>
            <a:gdLst/>
            <a:ahLst/>
            <a:cxnLst/>
            <a:rect r="r" b="b" t="t" l="l"/>
            <a:pathLst>
              <a:path h="1307146" w="8862010">
                <a:moveTo>
                  <a:pt x="0" y="0"/>
                </a:moveTo>
                <a:lnTo>
                  <a:pt x="8862010" y="0"/>
                </a:lnTo>
                <a:lnTo>
                  <a:pt x="8862010" y="1307146"/>
                </a:lnTo>
                <a:lnTo>
                  <a:pt x="0" y="13071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9127506" y="8292180"/>
            <a:ext cx="6285352" cy="927089"/>
          </a:xfrm>
          <a:custGeom>
            <a:avLst/>
            <a:gdLst/>
            <a:ahLst/>
            <a:cxnLst/>
            <a:rect r="r" b="b" t="t" l="l"/>
            <a:pathLst>
              <a:path h="927089" w="6285352">
                <a:moveTo>
                  <a:pt x="0" y="0"/>
                </a:moveTo>
                <a:lnTo>
                  <a:pt x="6285352" y="0"/>
                </a:lnTo>
                <a:lnTo>
                  <a:pt x="6285352" y="927089"/>
                </a:lnTo>
                <a:lnTo>
                  <a:pt x="0" y="9270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76392" y="876300"/>
            <a:ext cx="11135215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EAR CALCULATION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40564" y="2611728"/>
            <a:ext cx="9891117" cy="695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</a:pPr>
            <a:r>
              <a:rPr lang="en-US" sz="3268" b="true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Eye Aspect Ratio (EAR)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Used to detect eye closure by comparing vertical and horizontal distances between eye landmarks.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Formula:</a:t>
            </a:r>
          </a:p>
          <a:p>
            <a:pPr algn="l">
              <a:lnSpc>
                <a:spcPts val="4576"/>
              </a:lnSpc>
            </a:pP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What it means: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P1, P4 = horizontal eye corners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P2, P6 and P3, P5 = vertical eye points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If EAR drops below a threshold (e.g., 0.25), it indicates the eyes are closing</a:t>
            </a:r>
          </a:p>
          <a:p>
            <a:pPr algn="l">
              <a:lnSpc>
                <a:spcPts val="4576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574333">
            <a:off x="-167950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4324285" y="5062953"/>
            <a:ext cx="4588304" cy="979687"/>
          </a:xfrm>
          <a:custGeom>
            <a:avLst/>
            <a:gdLst/>
            <a:ahLst/>
            <a:cxnLst/>
            <a:rect r="r" b="b" t="t" l="l"/>
            <a:pathLst>
              <a:path h="979687" w="4588304">
                <a:moveTo>
                  <a:pt x="0" y="0"/>
                </a:moveTo>
                <a:lnTo>
                  <a:pt x="4588304" y="0"/>
                </a:lnTo>
                <a:lnTo>
                  <a:pt x="4588304" y="979687"/>
                </a:lnTo>
                <a:lnTo>
                  <a:pt x="0" y="9796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214" t="-12466" r="-3878" b="-1082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974233" y="3985240"/>
            <a:ext cx="6801322" cy="4114800"/>
          </a:xfrm>
          <a:custGeom>
            <a:avLst/>
            <a:gdLst/>
            <a:ahLst/>
            <a:cxnLst/>
            <a:rect r="r" b="b" t="t" l="l"/>
            <a:pathLst>
              <a:path h="4114800" w="6801322">
                <a:moveTo>
                  <a:pt x="0" y="0"/>
                </a:moveTo>
                <a:lnTo>
                  <a:pt x="6801322" y="0"/>
                </a:lnTo>
                <a:lnTo>
                  <a:pt x="680132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821514" y="2662717"/>
            <a:ext cx="11651405" cy="695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6"/>
              </a:lnSpc>
            </a:pPr>
            <a:r>
              <a:rPr lang="en-US" sz="3268" b="true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Mouth Aspect Ratio (MAR)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Used to detect yawning by measuring mouth opening.</a:t>
            </a: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Formula:</a:t>
            </a:r>
          </a:p>
          <a:p>
            <a:pPr algn="l">
              <a:lnSpc>
                <a:spcPts val="4576"/>
              </a:lnSpc>
            </a:pPr>
          </a:p>
          <a:p>
            <a:pPr algn="l">
              <a:lnSpc>
                <a:spcPts val="4576"/>
              </a:lnSpc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What it means: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P_upper and P_lower = vertical lip points (e.g., landmarks 13 and 14)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Divided by frame width to normalize across screen sizes</a:t>
            </a:r>
          </a:p>
          <a:p>
            <a:pPr algn="l" marL="705747" indent="-352873" lvl="1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If MAR rises above a threshold (e.g., 0.03), it indicates a yawn</a:t>
            </a:r>
          </a:p>
          <a:p>
            <a:pPr algn="l">
              <a:lnSpc>
                <a:spcPts val="4576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088105" y="4056142"/>
            <a:ext cx="3987227" cy="866487"/>
          </a:xfrm>
          <a:custGeom>
            <a:avLst/>
            <a:gdLst/>
            <a:ahLst/>
            <a:cxnLst/>
            <a:rect r="r" b="b" t="t" l="l"/>
            <a:pathLst>
              <a:path h="866487" w="3987227">
                <a:moveTo>
                  <a:pt x="0" y="0"/>
                </a:moveTo>
                <a:lnTo>
                  <a:pt x="3987227" y="0"/>
                </a:lnTo>
                <a:lnTo>
                  <a:pt x="3987227" y="866487"/>
                </a:lnTo>
                <a:lnTo>
                  <a:pt x="0" y="866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70" t="-20297" r="-3722" b="-1345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882176" y="2946522"/>
            <a:ext cx="3377124" cy="4748153"/>
          </a:xfrm>
          <a:custGeom>
            <a:avLst/>
            <a:gdLst/>
            <a:ahLst/>
            <a:cxnLst/>
            <a:rect r="r" b="b" t="t" l="l"/>
            <a:pathLst>
              <a:path h="4748153" w="3377124">
                <a:moveTo>
                  <a:pt x="0" y="0"/>
                </a:moveTo>
                <a:lnTo>
                  <a:pt x="3377124" y="0"/>
                </a:lnTo>
                <a:lnTo>
                  <a:pt x="3377124" y="4748153"/>
                </a:lnTo>
                <a:lnTo>
                  <a:pt x="0" y="474815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76392" y="863486"/>
            <a:ext cx="11135215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MAR CALCULATION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619777" y="2351959"/>
            <a:ext cx="7874044" cy="2708424"/>
          </a:xfrm>
          <a:custGeom>
            <a:avLst/>
            <a:gdLst/>
            <a:ahLst/>
            <a:cxnLst/>
            <a:rect r="r" b="b" t="t" l="l"/>
            <a:pathLst>
              <a:path h="2708424" w="7874044">
                <a:moveTo>
                  <a:pt x="0" y="0"/>
                </a:moveTo>
                <a:lnTo>
                  <a:pt x="7874044" y="0"/>
                </a:lnTo>
                <a:lnTo>
                  <a:pt x="7874044" y="2708424"/>
                </a:lnTo>
                <a:lnTo>
                  <a:pt x="0" y="27084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176" t="0" r="-8240" b="-23861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93881" y="876300"/>
            <a:ext cx="13282391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REAL-TIME ALERT FLOW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144000" y="4793400"/>
            <a:ext cx="8115300" cy="2789672"/>
          </a:xfrm>
          <a:custGeom>
            <a:avLst/>
            <a:gdLst/>
            <a:ahLst/>
            <a:cxnLst/>
            <a:rect r="r" b="b" t="t" l="l"/>
            <a:pathLst>
              <a:path h="2789672" w="8115300">
                <a:moveTo>
                  <a:pt x="0" y="0"/>
                </a:moveTo>
                <a:lnTo>
                  <a:pt x="8115300" y="0"/>
                </a:lnTo>
                <a:lnTo>
                  <a:pt x="8115300" y="2789672"/>
                </a:lnTo>
                <a:lnTo>
                  <a:pt x="0" y="278967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417" t="-111672" r="-5202" b="-12776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99149" y="7487382"/>
            <a:ext cx="8115300" cy="2781300"/>
          </a:xfrm>
          <a:custGeom>
            <a:avLst/>
            <a:gdLst/>
            <a:ahLst/>
            <a:cxnLst/>
            <a:rect r="r" b="b" t="t" l="l"/>
            <a:pathLst>
              <a:path h="2781300" w="8115300">
                <a:moveTo>
                  <a:pt x="0" y="0"/>
                </a:moveTo>
                <a:lnTo>
                  <a:pt x="8115300" y="0"/>
                </a:lnTo>
                <a:lnTo>
                  <a:pt x="8115300" y="2781300"/>
                </a:lnTo>
                <a:lnTo>
                  <a:pt x="0" y="27813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871" t="-231616" r="-7713" b="-2744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219001" y="2523347"/>
            <a:ext cx="5033564" cy="580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u="sng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Continuous</a:t>
            </a:r>
            <a:r>
              <a:rPr lang="en-US" b="true" sz="3399" u="sng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Monitoring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219001" y="3224891"/>
            <a:ext cx="5516076" cy="86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Live</a:t>
            </a: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webcam feed is processed frame-by-frame using OpenCV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68733" y="4870027"/>
            <a:ext cx="6098824" cy="580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u="sng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Threshold-Based</a:t>
            </a:r>
            <a:r>
              <a:rPr lang="en-US" b="true" sz="3399" u="sng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Detection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3821" y="5478943"/>
            <a:ext cx="5841525" cy="2184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Alerts are triggered only</a:t>
            </a: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when detection conditions are met: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EAR &lt; 0.25 (for drowsiness)</a:t>
            </a: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MAR &gt; 0.03 (for yawning)</a:t>
            </a:r>
          </a:p>
          <a:p>
            <a:pPr algn="l">
              <a:lnSpc>
                <a:spcPts val="35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219001" y="7516397"/>
            <a:ext cx="4745641" cy="580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u="sng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Cooldown</a:t>
            </a:r>
            <a:r>
              <a:rPr lang="en-US" b="true" sz="3399" u="sng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Mechanism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19001" y="8121527"/>
            <a:ext cx="5033564" cy="2087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5-second cooldown timer prevents the same voice alert from</a:t>
            </a:r>
            <a:r>
              <a:rPr lang="en-US" sz="1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being repeated too frequently</a:t>
            </a:r>
          </a:p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Ensures clear and non-disruptive feedback to the user</a:t>
            </a:r>
          </a:p>
          <a:p>
            <a:pPr algn="l">
              <a:lnSpc>
                <a:spcPts val="35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598671" y="-1743170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74333">
            <a:off x="-598671" y="5498906"/>
            <a:ext cx="4840370" cy="6758253"/>
          </a:xfrm>
          <a:custGeom>
            <a:avLst/>
            <a:gdLst/>
            <a:ahLst/>
            <a:cxnLst/>
            <a:rect r="r" b="b" t="t" l="l"/>
            <a:pathLst>
              <a:path h="6758253" w="4840370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cap="flat" w="9525">
            <a:solidFill>
              <a:srgbClr val="54545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903726" y="3266543"/>
            <a:ext cx="6066062" cy="4832286"/>
          </a:xfrm>
          <a:custGeom>
            <a:avLst/>
            <a:gdLst/>
            <a:ahLst/>
            <a:cxnLst/>
            <a:rect r="r" b="b" t="t" l="l"/>
            <a:pathLst>
              <a:path h="4832286" w="6066062">
                <a:moveTo>
                  <a:pt x="0" y="0"/>
                </a:moveTo>
                <a:lnTo>
                  <a:pt x="6066061" y="0"/>
                </a:lnTo>
                <a:lnTo>
                  <a:pt x="6066061" y="4832286"/>
                </a:lnTo>
                <a:lnTo>
                  <a:pt x="0" y="48322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5550" t="-30711" r="-75052" b="-1093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94608" y="3266543"/>
            <a:ext cx="6019648" cy="4832286"/>
          </a:xfrm>
          <a:custGeom>
            <a:avLst/>
            <a:gdLst/>
            <a:ahLst/>
            <a:cxnLst/>
            <a:rect r="r" b="b" t="t" l="l"/>
            <a:pathLst>
              <a:path h="4832286" w="6019648">
                <a:moveTo>
                  <a:pt x="0" y="0"/>
                </a:moveTo>
                <a:lnTo>
                  <a:pt x="6019648" y="0"/>
                </a:lnTo>
                <a:lnTo>
                  <a:pt x="6019648" y="4832286"/>
                </a:lnTo>
                <a:lnTo>
                  <a:pt x="0" y="48322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6283" t="-31850" r="-77375" b="-1085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69920" y="1121569"/>
            <a:ext cx="9205169" cy="1392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b="true" sz="8177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DEMO &amp; OUTPUT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214256" y="9019603"/>
            <a:ext cx="1271574" cy="80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b="true" sz="4743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DAGpwmsEZY8</dc:identifier>
  <dcterms:modified xsi:type="dcterms:W3CDTF">2011-08-01T06:04:30Z</dcterms:modified>
  <cp:revision>1</cp:revision>
  <dc:title>StuddyBuzz Project Presentation</dc:title>
</cp:coreProperties>
</file>

<file path=docProps/thumbnail.jpeg>
</file>